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92" r:id="rId2"/>
    <p:sldId id="318" r:id="rId3"/>
    <p:sldId id="315" r:id="rId4"/>
    <p:sldId id="316" r:id="rId5"/>
    <p:sldId id="320" r:id="rId6"/>
    <p:sldId id="314" r:id="rId7"/>
    <p:sldId id="321" r:id="rId8"/>
    <p:sldId id="317" r:id="rId9"/>
    <p:sldId id="322" r:id="rId10"/>
    <p:sldId id="319" r:id="rId11"/>
    <p:sldId id="267" r:id="rId1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6063"/>
    <a:srgbClr val="FF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75" d="100"/>
          <a:sy n="75" d="100"/>
        </p:scale>
        <p:origin x="-1764" y="-27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5FB516-55A0-45C9-BCF3-A50A4186A78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6C7634-6FDB-4D9E-BE9B-64A25319D428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FFFFCC"/>
        </a:solidFill>
      </dgm:spPr>
      <dgm:t>
        <a:bodyPr/>
        <a:lstStyle/>
        <a:p>
          <a:r>
            <a:rPr lang="ru-RU" sz="2800" dirty="0"/>
            <a:t>КЦА была подана заявка в Тихоокеанскую-азиатскую ассоциацию по аккредитации - АРАС в соответствии с требованиями ISO/IEC 17011:2017 «Оценка соответствия. Требования к органам по аккредитации, аккредитующим органы по оценке соответствия» в области подтверждения признания испытательных и калибровочных лабораторий по ISO/IEC 17025:2017, а также впервые в Кыргызской Республике подана заявка  на расширение области признания в части органов контроля по ISO/IEC 17020:2012 и органов по сертификации продукции по ISO/IEC 17065:2012.</a:t>
          </a:r>
          <a:endParaRPr lang="ru-RU" sz="2800" b="1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D34C32CA-050D-428F-82D1-1D8873591245}" type="sibTrans" cxnId="{7D5B4C9D-4715-4913-A12F-55689CEC4060}">
      <dgm:prSet/>
      <dgm:spPr/>
      <dgm:t>
        <a:bodyPr/>
        <a:lstStyle/>
        <a:p>
          <a:endParaRPr lang="en-US"/>
        </a:p>
      </dgm:t>
    </dgm:pt>
    <dgm:pt modelId="{B106985B-2521-433A-AB7C-862FAF1EB3EC}" type="parTrans" cxnId="{7D5B4C9D-4715-4913-A12F-55689CEC4060}">
      <dgm:prSet/>
      <dgm:spPr/>
      <dgm:t>
        <a:bodyPr/>
        <a:lstStyle/>
        <a:p>
          <a:endParaRPr lang="en-US"/>
        </a:p>
      </dgm:t>
    </dgm:pt>
    <dgm:pt modelId="{74D6082E-6BAD-4934-8743-DE674EAB4201}" type="pres">
      <dgm:prSet presAssocID="{1D5FB516-55A0-45C9-BCF3-A50A4186A78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D1A8FE-77A1-4CD4-A43A-E2927D6F190F}" type="pres">
      <dgm:prSet presAssocID="{1D5FB516-55A0-45C9-BCF3-A50A4186A782}" presName="arrow" presStyleLbl="bgShp" presStyleIdx="0" presStyleCnt="1" custLinFactNeighborX="874" custLinFactNeighborY="13175"/>
      <dgm:spPr/>
    </dgm:pt>
    <dgm:pt modelId="{13A2CB51-B1A9-4299-83AA-1FB4E9C6DE1E}" type="pres">
      <dgm:prSet presAssocID="{1D5FB516-55A0-45C9-BCF3-A50A4186A782}" presName="linearProcess" presStyleCnt="0"/>
      <dgm:spPr/>
    </dgm:pt>
    <dgm:pt modelId="{34713AA1-A84F-4B55-BFED-8C0C0E898816}" type="pres">
      <dgm:prSet presAssocID="{2C6C7634-6FDB-4D9E-BE9B-64A25319D428}" presName="textNode" presStyleLbl="node1" presStyleIdx="0" presStyleCnt="1" custScaleX="144671" custScaleY="247183" custLinFactNeighborX="-800" custLinFactNeighborY="-17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047CEF-89F0-456E-BAE2-20D65B30BD2A}" type="presOf" srcId="{2C6C7634-6FDB-4D9E-BE9B-64A25319D428}" destId="{34713AA1-A84F-4B55-BFED-8C0C0E898816}" srcOrd="0" destOrd="0" presId="urn:microsoft.com/office/officeart/2005/8/layout/hProcess9"/>
    <dgm:cxn modelId="{F6FC097A-3F22-4A65-9C0F-D6AB04F2F99A}" type="presOf" srcId="{1D5FB516-55A0-45C9-BCF3-A50A4186A782}" destId="{74D6082E-6BAD-4934-8743-DE674EAB4201}" srcOrd="0" destOrd="0" presId="urn:microsoft.com/office/officeart/2005/8/layout/hProcess9"/>
    <dgm:cxn modelId="{7D5B4C9D-4715-4913-A12F-55689CEC4060}" srcId="{1D5FB516-55A0-45C9-BCF3-A50A4186A782}" destId="{2C6C7634-6FDB-4D9E-BE9B-64A25319D428}" srcOrd="0" destOrd="0" parTransId="{B106985B-2521-433A-AB7C-862FAF1EB3EC}" sibTransId="{D34C32CA-050D-428F-82D1-1D8873591245}"/>
    <dgm:cxn modelId="{D52AC828-642C-48F5-BB0C-BF61F5E487A9}" type="presParOf" srcId="{74D6082E-6BAD-4934-8743-DE674EAB4201}" destId="{1CD1A8FE-77A1-4CD4-A43A-E2927D6F190F}" srcOrd="0" destOrd="0" presId="urn:microsoft.com/office/officeart/2005/8/layout/hProcess9"/>
    <dgm:cxn modelId="{A96810D5-ED5C-41C4-B879-C6E6A101A0F2}" type="presParOf" srcId="{74D6082E-6BAD-4934-8743-DE674EAB4201}" destId="{13A2CB51-B1A9-4299-83AA-1FB4E9C6DE1E}" srcOrd="1" destOrd="0" presId="urn:microsoft.com/office/officeart/2005/8/layout/hProcess9"/>
    <dgm:cxn modelId="{48765E71-7553-4662-8082-1A6285E5A758}" type="presParOf" srcId="{13A2CB51-B1A9-4299-83AA-1FB4E9C6DE1E}" destId="{34713AA1-A84F-4B55-BFED-8C0C0E898816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D1A8FE-77A1-4CD4-A43A-E2927D6F190F}">
      <dsp:nvSpPr>
        <dsp:cNvPr id="0" name=""/>
        <dsp:cNvSpPr/>
      </dsp:nvSpPr>
      <dsp:spPr>
        <a:xfrm>
          <a:off x="708219" y="0"/>
          <a:ext cx="7303091" cy="531344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713AA1-A84F-4B55-BFED-8C0C0E898816}">
      <dsp:nvSpPr>
        <dsp:cNvPr id="0" name=""/>
        <dsp:cNvSpPr/>
      </dsp:nvSpPr>
      <dsp:spPr>
        <a:xfrm>
          <a:off x="0" y="0"/>
          <a:ext cx="8582004" cy="5253574"/>
        </a:xfrm>
        <a:prstGeom prst="roundRect">
          <a:avLst/>
        </a:prstGeom>
        <a:solidFill>
          <a:srgbClr val="FFFFCC"/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КЦА была подана заявка в Тихоокеанскую-азиатскую ассоциацию по аккредитации - АРАС в соответствии с требованиями ISO/IEC 17011:2017 «Оценка соответствия. Требования к органам по аккредитации, аккредитующим органы по оценке соответствия» в области подтверждения признания испытательных и калибровочных лабораторий по ISO/IEC 17025:2017, а также впервые в Кыргызской Республике подана заявка  на расширение области признания в части органов контроля по ISO/IEC 17020:2012 и органов по сертификации продукции по ISO/IEC 17065:2012.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256458" y="256458"/>
        <a:ext cx="8069088" cy="47406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8A9B7-95DE-4AA6-9C4B-0CCC0A2888D3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02A6B-8FD1-418A-BA93-109D4DAB5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78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5105399"/>
            <a:ext cx="9144000" cy="1752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3768852"/>
            <a:ext cx="9144000" cy="2286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0200"/>
            <a:ext cx="9144000" cy="5105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51459" y="1269491"/>
            <a:ext cx="8570976" cy="504139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10742" y="348995"/>
            <a:ext cx="6922515" cy="708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21436" y="5300471"/>
            <a:ext cx="8501126" cy="1010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1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1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5105399"/>
            <a:ext cx="9144000" cy="1752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3768852"/>
            <a:ext cx="9144000" cy="2286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0200"/>
            <a:ext cx="9144000" cy="5105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043671" y="106667"/>
            <a:ext cx="1100327" cy="11356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244840" y="297179"/>
            <a:ext cx="617220" cy="5654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0584" y="137185"/>
            <a:ext cx="1418717" cy="106550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95656" y="332231"/>
            <a:ext cx="848868" cy="4952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054608" y="67106"/>
            <a:ext cx="7066788" cy="83218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694688" y="21335"/>
            <a:ext cx="5873496" cy="101028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336547" y="348995"/>
            <a:ext cx="6696709" cy="462280"/>
          </a:xfrm>
          <a:custGeom>
            <a:avLst/>
            <a:gdLst/>
            <a:ahLst/>
            <a:cxnLst/>
            <a:rect l="l" t="t" r="r" b="b"/>
            <a:pathLst>
              <a:path w="6696709" h="462280">
                <a:moveTo>
                  <a:pt x="0" y="461771"/>
                </a:moveTo>
                <a:lnTo>
                  <a:pt x="6696456" y="461771"/>
                </a:lnTo>
                <a:lnTo>
                  <a:pt x="6696456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1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январь 2020г.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CC056-0F08-47F4-A779-2B30763636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477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5105399"/>
            <a:ext cx="9144000" cy="17526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3768852"/>
            <a:ext cx="9144000" cy="22860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0200"/>
            <a:ext cx="9144000" cy="510540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0437" y="2901137"/>
            <a:ext cx="7523124" cy="757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1">
                <a:solidFill>
                  <a:srgbClr val="C00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2834" y="1053083"/>
            <a:ext cx="8498331" cy="15836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0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nism@nism.gov.kg" TargetMode="External"/><Relationship Id="rId3" Type="http://schemas.openxmlformats.org/officeDocument/2006/relationships/image" Target="../media/image19.png"/><Relationship Id="rId7" Type="http://schemas.openxmlformats.org/officeDocument/2006/relationships/hyperlink" Target="http://www.kca.gov.kg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72B307-7C73-4515-9C9D-E3DF0A97E32B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180975"/>
            <a:ext cx="1023937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17973657"/>
              </p:ext>
            </p:extLst>
          </p:nvPr>
        </p:nvGraphicFramePr>
        <p:xfrm>
          <a:off x="276064" y="1064494"/>
          <a:ext cx="8591872" cy="531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11560" y="332656"/>
            <a:ext cx="6984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90"/>
              </a:spcBef>
              <a:spcAft>
                <a:spcPts val="1000"/>
              </a:spcAft>
            </a:pPr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  <a:cs typeface="Trebuchet MS"/>
              </a:rPr>
              <a:t>Оценка АРАС</a:t>
            </a:r>
          </a:p>
        </p:txBody>
      </p:sp>
    </p:spTree>
    <p:extLst>
      <p:ext uri="{BB962C8B-B14F-4D97-AF65-F5344CB8AC3E}">
        <p14:creationId xmlns:p14="http://schemas.microsoft.com/office/powerpoint/2010/main" val="22284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A9844E48-E915-44F8-9405-7B4535C5A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98265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2EBDB5A8-73A3-42BF-8121-3F9DC8171887}"/>
              </a:ext>
            </a:extLst>
          </p:cNvPr>
          <p:cNvGrpSpPr/>
          <p:nvPr/>
        </p:nvGrpSpPr>
        <p:grpSpPr>
          <a:xfrm>
            <a:off x="321609" y="1149855"/>
            <a:ext cx="8534400" cy="4260345"/>
            <a:chOff x="5036739" y="1792417"/>
            <a:chExt cx="3344434" cy="1691864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88BF7A47-5588-46CB-A29C-88DD401DA018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6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FB8F7D77-7D16-4CC2-B575-E770249216F6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0F9555B-E2D7-480C-B436-FF29FB966443}"/>
              </a:ext>
            </a:extLst>
          </p:cNvPr>
          <p:cNvSpPr/>
          <p:nvPr/>
        </p:nvSpPr>
        <p:spPr>
          <a:xfrm>
            <a:off x="762000" y="1848866"/>
            <a:ext cx="7620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rgbClr val="202124"/>
                </a:solidFill>
                <a:latin typeface="Google Sans"/>
              </a:rPr>
              <a:t>Одним из беспокойств оценочной группы АРАС было: KЦA </a:t>
            </a:r>
            <a:r>
              <a:rPr lang="ru-RU" sz="2000" dirty="0">
                <a:solidFill>
                  <a:srgbClr val="202124"/>
                </a:solidFill>
                <a:latin typeface="Google Sans"/>
              </a:rPr>
              <a:t>придерживается политики приостановления/отмены аккредитации лабораторий, которые не соответствуют политике перехода KЦA на ISO/IEC 17025:2017. Из 60 испытательных и калибровочных лабораторий с действующей аккредитацией 24 лаборатории прошли переход на ISO/IEC 17025:2017, а 36 все еще находятся в процессе. Поскольку крайний срок перехода - 1 июня 2021 года, группа оценки рекомендует KЦA ускорить процесс перехода остальных аккредитованных испытательных и калибровочных лабораторий.</a:t>
            </a:r>
          </a:p>
        </p:txBody>
      </p:sp>
    </p:spTree>
    <p:extLst>
      <p:ext uri="{BB962C8B-B14F-4D97-AF65-F5344CB8AC3E}">
        <p14:creationId xmlns:p14="http://schemas.microsoft.com/office/powerpoint/2010/main" val="275031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5447" y="2604477"/>
            <a:ext cx="8656320" cy="12008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85928" y="2458211"/>
            <a:ext cx="8636508" cy="1708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7387" y="2886455"/>
            <a:ext cx="8286115" cy="830580"/>
          </a:xfrm>
          <a:custGeom>
            <a:avLst/>
            <a:gdLst/>
            <a:ahLst/>
            <a:cxnLst/>
            <a:rect l="l" t="t" r="r" b="b"/>
            <a:pathLst>
              <a:path w="8286115" h="830579">
                <a:moveTo>
                  <a:pt x="0" y="830580"/>
                </a:moveTo>
                <a:lnTo>
                  <a:pt x="8285988" y="830580"/>
                </a:lnTo>
                <a:lnTo>
                  <a:pt x="8285988" y="0"/>
                </a:lnTo>
                <a:lnTo>
                  <a:pt x="0" y="0"/>
                </a:lnTo>
                <a:lnTo>
                  <a:pt x="0" y="83058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6344" y="2738627"/>
            <a:ext cx="8042909" cy="13388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19059" y="2738627"/>
            <a:ext cx="1014222" cy="13388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СПАСИБО </a:t>
            </a:r>
            <a:r>
              <a:rPr spc="5" dirty="0"/>
              <a:t>ЗА </a:t>
            </a:r>
            <a:r>
              <a:rPr spc="-5" dirty="0"/>
              <a:t>ВНИМАНИЕ</a:t>
            </a:r>
            <a:r>
              <a:rPr spc="-20" dirty="0"/>
              <a:t> </a:t>
            </a:r>
            <a:r>
              <a:rPr dirty="0"/>
              <a:t>!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42492" y="716788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37387" y="5005273"/>
            <a:ext cx="8525256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62000"/>
            <a:endParaRPr lang="ru-RU" sz="1400" i="1" u="sng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defTabSz="762000"/>
            <a:r>
              <a:rPr lang="ru-RU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КЦА</a:t>
            </a:r>
          </a:p>
          <a:p>
            <a:pPr defTabSz="762000"/>
            <a:r>
              <a:rPr lang="ru-RU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веб-сайт:        </a:t>
            </a:r>
            <a:r>
              <a:rPr lang="en-US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  <a:hlinkClick r:id="rId7"/>
              </a:rPr>
              <a:t>www.kca.gov.kg</a:t>
            </a:r>
            <a:endParaRPr lang="ru-RU" sz="1400" i="1" u="sng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defTabSz="762000"/>
            <a:r>
              <a:rPr lang="en-US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e-mail: </a:t>
            </a:r>
            <a:r>
              <a:rPr lang="en-US" sz="1400" b="1" spc="-25" dirty="0">
                <a:solidFill>
                  <a:srgbClr val="0D79C9"/>
                </a:solidFill>
                <a:cs typeface="Calibri"/>
                <a:hlinkClick r:id="rId8"/>
              </a:rPr>
              <a:t>nism@nism.gov.kg</a:t>
            </a:r>
            <a:endParaRPr lang="en-US" sz="1400" dirty="0">
              <a:cs typeface="Calibri"/>
            </a:endParaRPr>
          </a:p>
          <a:p>
            <a:pPr defTabSz="762000"/>
            <a:r>
              <a:rPr lang="ru-RU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Тел./Факс</a:t>
            </a:r>
            <a:r>
              <a:rPr lang="en-US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ru-RU" sz="1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996 (312) 434872 </a:t>
            </a:r>
            <a:endParaRPr lang="ru-RU" sz="1400" i="1" u="sng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defTabSz="762000"/>
            <a:r>
              <a:rPr lang="ru-RU" sz="1400" i="1" u="sng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Телефоны:</a:t>
            </a:r>
            <a:r>
              <a:rPr lang="ru-RU" sz="1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</a:t>
            </a:r>
            <a:r>
              <a:rPr lang="en-US" sz="1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996 (312) 434918, 434864, 901038, 901039, 902077, 902078  </a:t>
            </a:r>
            <a:endParaRPr lang="ru-RU" sz="1400" i="1" u="sng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defTabSz="762000"/>
            <a:r>
              <a:rPr lang="ru-RU" sz="1400" i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                                </a:t>
            </a:r>
            <a:endParaRPr lang="ru-RU" sz="1400" i="1" u="sng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xmlns="" id="{A9616D06-095F-4410-8F76-EA583AF3C0F6}"/>
              </a:ext>
            </a:extLst>
          </p:cNvPr>
          <p:cNvSpPr/>
          <p:nvPr/>
        </p:nvSpPr>
        <p:spPr>
          <a:xfrm>
            <a:off x="4572000" y="660269"/>
            <a:ext cx="4291002" cy="5985412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endParaRPr lang="ru-RU" sz="2400" dirty="0"/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8 мая 2020 КЦА получил подтверждение статуса подписанта Соглашения о взаимном признании АРАС MRA по аккредитации испытательных и калибровочных лабораторий (ISO/IEC 17025).</a:t>
            </a:r>
          </a:p>
          <a:p>
            <a:endParaRPr lang="ru-RU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019B1489-DAF9-438C-96C7-A5F561FEC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4575" y="70375"/>
            <a:ext cx="1023937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0EFCB74-5E2D-4EC6-95BD-4E8D27C7A5A3}"/>
              </a:ext>
            </a:extLst>
          </p:cNvPr>
          <p:cNvSpPr/>
          <p:nvPr/>
        </p:nvSpPr>
        <p:spPr>
          <a:xfrm>
            <a:off x="634751" y="212319"/>
            <a:ext cx="69846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90"/>
              </a:spcBef>
              <a:spcAft>
                <a:spcPts val="1000"/>
              </a:spcAft>
            </a:pPr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  <a:cs typeface="Trebuchet MS"/>
              </a:rPr>
              <a:t>Оценка АРАС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C8E2350-01B8-48C9-99C4-7338EFF81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555" y="815465"/>
            <a:ext cx="4191000" cy="5737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0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>
            <a:extLst>
              <a:ext uri="{FF2B5EF4-FFF2-40B4-BE49-F238E27FC236}">
                <a16:creationId xmlns:a16="http://schemas.microsoft.com/office/drawing/2014/main" xmlns="" id="{A59F299E-28EC-4C4D-9E52-0208B8E1F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06892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56CADA7-4AF0-49A1-AFA1-035BC3D21377}"/>
              </a:ext>
            </a:extLst>
          </p:cNvPr>
          <p:cNvSpPr txBox="1"/>
          <p:nvPr/>
        </p:nvSpPr>
        <p:spPr>
          <a:xfrm>
            <a:off x="439599" y="212875"/>
            <a:ext cx="7362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Для оценки КЦА в соответствии с правилами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и процедурами АРАС,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была сформирована оценочная группа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A5AEAEC1-8A99-4061-A870-9439612F7851}"/>
              </a:ext>
            </a:extLst>
          </p:cNvPr>
          <p:cNvGrpSpPr/>
          <p:nvPr/>
        </p:nvGrpSpPr>
        <p:grpSpPr>
          <a:xfrm>
            <a:off x="304800" y="1568386"/>
            <a:ext cx="8534400" cy="4724400"/>
            <a:chOff x="5036739" y="1792417"/>
            <a:chExt cx="3344434" cy="1691864"/>
          </a:xfrm>
        </p:grpSpPr>
        <p:sp>
          <p:nvSpPr>
            <p:cNvPr id="26" name="Прямоугольник: скругленные углы 25">
              <a:extLst>
                <a:ext uri="{FF2B5EF4-FFF2-40B4-BE49-F238E27FC236}">
                  <a16:creationId xmlns:a16="http://schemas.microsoft.com/office/drawing/2014/main" xmlns="" id="{F09DE5EA-6DB6-4DE5-9888-418B4213933C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27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4D276A93-0E30-422D-ADBE-DC09071AAF37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7E8A2BD9-DA64-4001-916E-6A81A26D9CB7}"/>
              </a:ext>
            </a:extLst>
          </p:cNvPr>
          <p:cNvSpPr/>
          <p:nvPr/>
        </p:nvSpPr>
        <p:spPr>
          <a:xfrm>
            <a:off x="656230" y="1691894"/>
            <a:ext cx="266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Руководителем группы был назначен </a:t>
            </a: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Алок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Жайн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D1275BB7-E75B-47F1-A59B-DC3F41613700}"/>
              </a:ext>
            </a:extLst>
          </p:cNvPr>
          <p:cNvSpPr/>
          <p:nvPr/>
        </p:nvSpPr>
        <p:spPr>
          <a:xfrm>
            <a:off x="3842984" y="156838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02124"/>
                </a:solidFill>
                <a:latin typeface="Google Sans"/>
              </a:rPr>
              <a:t>Национальный совет по аккредитации испытательных и калибровочных лабораторий.  (Учредительный совет Совета по качеству Индии)   </a:t>
            </a:r>
            <a:r>
              <a:rPr lang="en-US" altLang="ru-RU" dirty="0">
                <a:solidFill>
                  <a:srgbClr val="202124"/>
                </a:solidFill>
                <a:latin typeface="Google Sans"/>
              </a:rPr>
              <a:t>NABL (India) </a:t>
            </a:r>
            <a:endParaRPr lang="ru-RU" altLang="ru-RU" dirty="0">
              <a:solidFill>
                <a:srgbClr val="202124"/>
              </a:solidFill>
              <a:latin typeface="Google Sans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43127797-03FE-4683-B831-41DCC77F4404}"/>
              </a:ext>
            </a:extLst>
          </p:cNvPr>
          <p:cNvSpPr/>
          <p:nvPr/>
        </p:nvSpPr>
        <p:spPr>
          <a:xfrm>
            <a:off x="2575446" y="2721279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Оценщики: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2DB34EA9-C2E1-431E-9E2B-097E917436F9}"/>
              </a:ext>
            </a:extLst>
          </p:cNvPr>
          <p:cNvSpPr/>
          <p:nvPr/>
        </p:nvSpPr>
        <p:spPr>
          <a:xfrm>
            <a:off x="762000" y="3212927"/>
            <a:ext cx="1465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Памела Райт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xmlns="" id="{DECA22F1-089F-4E79-96D1-7B446F1B8AD4}"/>
              </a:ext>
            </a:extLst>
          </p:cNvPr>
          <p:cNvSpPr/>
          <p:nvPr/>
        </p:nvSpPr>
        <p:spPr>
          <a:xfrm>
            <a:off x="3908946" y="30858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Американская ассоциация аккредитации лабораторий</a:t>
            </a:r>
            <a:r>
              <a:rPr lang="ru-RU" altLang="ru-RU" sz="1600" dirty="0"/>
              <a:t> .  </a:t>
            </a: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А2</a:t>
            </a:r>
            <a:r>
              <a:rPr lang="en-US" altLang="ru-RU" sz="1600" dirty="0">
                <a:solidFill>
                  <a:srgbClr val="202124"/>
                </a:solidFill>
                <a:latin typeface="Google Sans"/>
              </a:rPr>
              <a:t>LA </a:t>
            </a: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(</a:t>
            </a:r>
            <a:r>
              <a:rPr lang="en-US" altLang="ru-RU" sz="1600" dirty="0">
                <a:solidFill>
                  <a:srgbClr val="202124"/>
                </a:solidFill>
                <a:latin typeface="Google Sans"/>
              </a:rPr>
              <a:t>USA</a:t>
            </a:r>
            <a:r>
              <a:rPr lang="ru-RU" altLang="ru-RU" sz="1600" dirty="0" smtClean="0">
                <a:solidFill>
                  <a:srgbClr val="202124"/>
                </a:solidFill>
                <a:latin typeface="Google Sans"/>
              </a:rPr>
              <a:t>) в части калибровочных лабораторий</a:t>
            </a:r>
            <a:endParaRPr lang="ru-RU" altLang="ru-RU" sz="1600" dirty="0">
              <a:solidFill>
                <a:srgbClr val="202124"/>
              </a:solidFill>
              <a:latin typeface="Google Sans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F6CC41C8-DBC6-4835-BD54-2E5A7BE3A5A9}"/>
              </a:ext>
            </a:extLst>
          </p:cNvPr>
          <p:cNvSpPr/>
          <p:nvPr/>
        </p:nvSpPr>
        <p:spPr>
          <a:xfrm>
            <a:off x="747215" y="3753489"/>
            <a:ext cx="2301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err="1" smtClean="0">
                <a:solidFill>
                  <a:schemeClr val="tx2">
                    <a:lumMod val="75000"/>
                  </a:schemeClr>
                </a:solidFill>
                <a:latin typeface="Google Sans"/>
              </a:rPr>
              <a:t>Гулжан</a:t>
            </a:r>
            <a:r>
              <a:rPr lang="ru-RU" altLang="ru-RU" dirty="0" smtClean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Аманжолова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B1F1EDA2-5B3E-4C05-9B47-B1D712871DA3}"/>
              </a:ext>
            </a:extLst>
          </p:cNvPr>
          <p:cNvSpPr/>
          <p:nvPr/>
        </p:nvSpPr>
        <p:spPr>
          <a:xfrm>
            <a:off x="3908946" y="373364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Национальный центр аккредитации </a:t>
            </a:r>
            <a:endParaRPr lang="en-US" altLang="ru-RU" sz="1600" dirty="0">
              <a:solidFill>
                <a:srgbClr val="202124"/>
              </a:solidFill>
              <a:latin typeface="Google San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600" dirty="0">
                <a:solidFill>
                  <a:srgbClr val="202124"/>
                </a:solidFill>
                <a:latin typeface="Google Sans"/>
              </a:rPr>
              <a:t>NCA (Kazakhstan</a:t>
            </a:r>
            <a:r>
              <a:rPr lang="en-US" altLang="ru-RU" sz="1600" dirty="0" smtClean="0">
                <a:solidFill>
                  <a:srgbClr val="202124"/>
                </a:solidFill>
                <a:latin typeface="Google Sans"/>
              </a:rPr>
              <a:t>)</a:t>
            </a:r>
            <a:r>
              <a:rPr lang="ru-RU" altLang="ru-RU" sz="1600" dirty="0" smtClean="0">
                <a:solidFill>
                  <a:srgbClr val="202124"/>
                </a:solidFill>
                <a:latin typeface="Google Sans"/>
              </a:rPr>
              <a:t> в части органов по сертификации продукции</a:t>
            </a:r>
            <a:endParaRPr lang="ru-RU" altLang="ru-RU" sz="1600" dirty="0">
              <a:solidFill>
                <a:srgbClr val="202124"/>
              </a:solidFill>
              <a:latin typeface="Google Sans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36458CFD-33EF-4F7E-96AC-18869F56C779}"/>
              </a:ext>
            </a:extLst>
          </p:cNvPr>
          <p:cNvSpPr/>
          <p:nvPr/>
        </p:nvSpPr>
        <p:spPr>
          <a:xfrm>
            <a:off x="762000" y="4516036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Рослан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Альяс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F8886949-C452-4EFD-87D7-B741DEAC1ACA}"/>
              </a:ext>
            </a:extLst>
          </p:cNvPr>
          <p:cNvSpPr/>
          <p:nvPr/>
        </p:nvSpPr>
        <p:spPr>
          <a:xfrm>
            <a:off x="3908946" y="44858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solidFill>
                  <a:srgbClr val="202124"/>
                </a:solidFill>
                <a:latin typeface="Google Sans"/>
              </a:rPr>
              <a:t>Орган по Стандартизации Малайзии в части органов инспекции </a:t>
            </a:r>
            <a:endParaRPr lang="ru-RU" altLang="ru-RU" sz="1600" dirty="0">
              <a:solidFill>
                <a:srgbClr val="202124"/>
              </a:solidFill>
              <a:latin typeface="Google Sans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52C5F901-EBB4-42BC-92E7-83A1D57322D2}"/>
              </a:ext>
            </a:extLst>
          </p:cNvPr>
          <p:cNvSpPr/>
          <p:nvPr/>
        </p:nvSpPr>
        <p:spPr>
          <a:xfrm>
            <a:off x="762000" y="5278583"/>
            <a:ext cx="2210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Гангцецек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</a:t>
            </a:r>
            <a:r>
              <a:rPr lang="ru-RU" altLang="ru-RU" dirty="0" err="1">
                <a:solidFill>
                  <a:schemeClr val="tx2">
                    <a:lumMod val="75000"/>
                  </a:schemeClr>
                </a:solidFill>
                <a:latin typeface="Google Sans"/>
              </a:rPr>
              <a:t>Сухбаатар</a:t>
            </a:r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Google Sans"/>
              </a:rPr>
              <a:t>  </a:t>
            </a:r>
            <a:endParaRPr lang="ru-RU" altLang="ru-RU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D0CB30EA-26FE-426A-A2E6-A134DC05122D}"/>
              </a:ext>
            </a:extLst>
          </p:cNvPr>
          <p:cNvSpPr/>
          <p:nvPr/>
        </p:nvSpPr>
        <p:spPr>
          <a:xfrm>
            <a:off x="3908946" y="519434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Монгольский национальный орган по аккредитации </a:t>
            </a:r>
            <a:r>
              <a:rPr lang="en-US" altLang="ru-RU" sz="1600" dirty="0">
                <a:solidFill>
                  <a:srgbClr val="202124"/>
                </a:solidFill>
                <a:latin typeface="Google Sans"/>
              </a:rPr>
              <a:t>MNAS </a:t>
            </a:r>
            <a:r>
              <a:rPr lang="ru-RU" altLang="ru-RU" sz="1600" dirty="0">
                <a:solidFill>
                  <a:srgbClr val="202124"/>
                </a:solidFill>
                <a:latin typeface="Google Sans"/>
              </a:rPr>
              <a:t>(</a:t>
            </a:r>
            <a:r>
              <a:rPr lang="en-US" altLang="ru-RU" sz="1600" dirty="0">
                <a:solidFill>
                  <a:srgbClr val="202124"/>
                </a:solidFill>
                <a:latin typeface="Google Sans"/>
              </a:rPr>
              <a:t>Mongolia</a:t>
            </a:r>
            <a:r>
              <a:rPr lang="ru-RU" altLang="ru-RU" sz="1600" dirty="0" smtClean="0">
                <a:solidFill>
                  <a:srgbClr val="202124"/>
                </a:solidFill>
                <a:latin typeface="Google Sans"/>
              </a:rPr>
              <a:t>) в части испытательных лабораторий</a:t>
            </a:r>
            <a:endParaRPr lang="ru-RU" altLang="ru-RU" sz="1600" dirty="0">
              <a:solidFill>
                <a:srgbClr val="202124"/>
              </a:solidFill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540990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C43AB088-9EC9-4B04-BC98-5A65D30F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06892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076CCA-B530-47CD-AE07-D5E0C4391FD6}"/>
              </a:ext>
            </a:extLst>
          </p:cNvPr>
          <p:cNvSpPr txBox="1"/>
          <p:nvPr/>
        </p:nvSpPr>
        <p:spPr>
          <a:xfrm>
            <a:off x="439599" y="212875"/>
            <a:ext cx="7362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Для оценки КЦА в соответствии с правилами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и процедурами АРАС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90151E4E-7E3C-45CB-B1D0-F585C87E6AB7}"/>
              </a:ext>
            </a:extLst>
          </p:cNvPr>
          <p:cNvGrpSpPr/>
          <p:nvPr/>
        </p:nvGrpSpPr>
        <p:grpSpPr>
          <a:xfrm>
            <a:off x="321609" y="1149855"/>
            <a:ext cx="8534400" cy="5246985"/>
            <a:chOff x="5036739" y="1792417"/>
            <a:chExt cx="3344434" cy="1691864"/>
          </a:xfrm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xmlns="" id="{4D9C195E-5D93-4799-AF6E-C8E399017673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7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3CEBB624-909B-4277-BB0F-49346F0B1E2D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4221DEA-A5C6-44E7-86C0-BB77B9337E2F}"/>
              </a:ext>
            </a:extLst>
          </p:cNvPr>
          <p:cNvSpPr/>
          <p:nvPr/>
        </p:nvSpPr>
        <p:spPr>
          <a:xfrm>
            <a:off x="439599" y="1357301"/>
            <a:ext cx="827677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Для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реализации требований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стандарта ISO/IEC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17011:2017,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политик и руководств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ILAC,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IAF,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внедрена и функционирует система менеджмента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КЦА,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разработаны политики, положения и процедуры по аккредитации и для оценочной группы АРАС были переведены на английский язык и отправлены все документы системы менеджмента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качества,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структуры КЦА, процедуры и политики по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аккредитации. Экспертной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группой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АРАС была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произведена экспертиза всех документов </a:t>
            </a:r>
            <a:r>
              <a:rPr lang="ru-RU" sz="2400" dirty="0" smtClean="0">
                <a:solidFill>
                  <a:srgbClr val="202124"/>
                </a:solidFill>
                <a:latin typeface="Google Sans"/>
              </a:rPr>
              <a:t>КЦА и </a:t>
            </a:r>
            <a:r>
              <a:rPr lang="ru-RU" sz="2400" dirty="0">
                <a:solidFill>
                  <a:srgbClr val="202124"/>
                </a:solidFill>
                <a:latin typeface="Google Sans"/>
              </a:rPr>
              <a:t>получена удовлетворительная  документальная оценка.</a:t>
            </a:r>
          </a:p>
          <a:p>
            <a:pPr algn="ctr"/>
            <a:r>
              <a:rPr lang="ru-RU" sz="3600" dirty="0">
                <a:solidFill>
                  <a:srgbClr val="202124"/>
                </a:solidFill>
                <a:latin typeface="Google San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9106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0151E4E-7E3C-45CB-B1D0-F585C87E6AB7}"/>
              </a:ext>
            </a:extLst>
          </p:cNvPr>
          <p:cNvGrpSpPr/>
          <p:nvPr/>
        </p:nvGrpSpPr>
        <p:grpSpPr>
          <a:xfrm>
            <a:off x="321609" y="1149855"/>
            <a:ext cx="8534400" cy="5246985"/>
            <a:chOff x="5036739" y="1792417"/>
            <a:chExt cx="3344434" cy="1691864"/>
          </a:xfrm>
        </p:grpSpPr>
        <p:sp>
          <p:nvSpPr>
            <p:cNvPr id="3" name="Прямоугольник: скругленные углы 5">
              <a:extLst>
                <a:ext uri="{FF2B5EF4-FFF2-40B4-BE49-F238E27FC236}">
                  <a16:creationId xmlns:a16="http://schemas.microsoft.com/office/drawing/2014/main" xmlns="" id="{4D9C195E-5D93-4799-AF6E-C8E399017673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4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3CEBB624-909B-4277-BB0F-49346F0B1E2D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990600" y="1619321"/>
            <a:ext cx="7391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202124"/>
                </a:solidFill>
                <a:latin typeface="Google Sans"/>
              </a:rPr>
              <a:t>С 8 марта текущего 2021 года по 12 марта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в офисе КЦА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осуществлялась оценка в онлайн формате, включающая интервьюирование руководства, а также ключевых специалистов КЦА, проверку записей и данных,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с целью подтверждения выполнения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требований </a:t>
            </a:r>
            <a:r>
              <a:rPr lang="en-US" sz="2800" dirty="0" smtClean="0">
                <a:solidFill>
                  <a:srgbClr val="202124"/>
                </a:solidFill>
                <a:latin typeface="Google Sans"/>
              </a:rPr>
              <a:t>ISO/IEC 17011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:2017, руководств и политик </a:t>
            </a:r>
            <a:r>
              <a:rPr lang="en-US" sz="2800" dirty="0" smtClean="0">
                <a:solidFill>
                  <a:srgbClr val="202124"/>
                </a:solidFill>
                <a:latin typeface="Google Sans"/>
              </a:rPr>
              <a:t>ILAC, IAF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. Последовательный перевод поддерживался тремя переводчиками. </a:t>
            </a:r>
            <a:endParaRPr lang="ru-RU" sz="2800" dirty="0">
              <a:solidFill>
                <a:srgbClr val="202124"/>
              </a:solidFill>
              <a:latin typeface="Google Sans"/>
            </a:endParaRPr>
          </a:p>
          <a:p>
            <a:pPr algn="ctr"/>
            <a:r>
              <a:rPr lang="ru-RU" sz="2800" dirty="0">
                <a:solidFill>
                  <a:srgbClr val="202124"/>
                </a:solidFill>
                <a:latin typeface="Google Sans"/>
              </a:rPr>
              <a:t>Этим первый этап оценки АРАС завершен.  </a:t>
            </a:r>
            <a:endParaRPr lang="ru-RU" sz="2800" dirty="0">
              <a:solidFill>
                <a:srgbClr val="202124"/>
              </a:solidFill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212660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3753" y="0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B9F88EF-26A3-41A3-8309-5E2B348A220B}"/>
              </a:ext>
            </a:extLst>
          </p:cNvPr>
          <p:cNvSpPr txBox="1"/>
          <p:nvPr/>
        </p:nvSpPr>
        <p:spPr>
          <a:xfrm>
            <a:off x="730647" y="32855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rebuchet MS"/>
                <a:ea typeface="+mj-ea"/>
              </a:rPr>
              <a:t>Оценка в онлайн формате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BFBEA2B-64C2-4957-AAA9-73255E0C3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219200"/>
            <a:ext cx="2946400" cy="22098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95798AC-37B5-4BDE-BBF3-AFF9C6F36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923" y="1981200"/>
            <a:ext cx="5097047" cy="34664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4DF942B-175E-438B-961F-94FE099C1B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857985"/>
            <a:ext cx="2972528" cy="231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4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xmlns="" id="{90151E4E-7E3C-45CB-B1D0-F585C87E6AB7}"/>
              </a:ext>
            </a:extLst>
          </p:cNvPr>
          <p:cNvGrpSpPr/>
          <p:nvPr/>
        </p:nvGrpSpPr>
        <p:grpSpPr>
          <a:xfrm>
            <a:off x="321609" y="1149855"/>
            <a:ext cx="8534400" cy="5246985"/>
            <a:chOff x="5036739" y="1792417"/>
            <a:chExt cx="3344434" cy="1691864"/>
          </a:xfrm>
        </p:grpSpPr>
        <p:sp>
          <p:nvSpPr>
            <p:cNvPr id="3" name="Прямоугольник: скругленные углы 5">
              <a:extLst>
                <a:ext uri="{FF2B5EF4-FFF2-40B4-BE49-F238E27FC236}">
                  <a16:creationId xmlns:a16="http://schemas.microsoft.com/office/drawing/2014/main" xmlns="" id="{4D9C195E-5D93-4799-AF6E-C8E399017673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4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3CEBB624-909B-4277-BB0F-49346F0B1E2D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990600" y="1619321"/>
            <a:ext cx="7391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Также, оценочной группой АРАС был выбран ряд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органов по оценке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соответствия по программе оценки КЦА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для осуществления свидетельских оценок под наблюдением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оценщиков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АРАС. </a:t>
            </a:r>
            <a:endParaRPr lang="ru-RU" sz="2800" dirty="0" smtClean="0">
              <a:solidFill>
                <a:srgbClr val="202124"/>
              </a:solidFill>
              <a:latin typeface="Google Sans"/>
            </a:endParaRPr>
          </a:p>
          <a:p>
            <a:pPr algn="ctr"/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К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настоящему времени проведены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7 </a:t>
            </a:r>
            <a:r>
              <a:rPr lang="ru-RU" sz="2800" dirty="0">
                <a:solidFill>
                  <a:srgbClr val="202124"/>
                </a:solidFill>
                <a:latin typeface="Google Sans"/>
              </a:rPr>
              <a:t>свидетельских оценок ООС под наблюдением оценочной группы </a:t>
            </a:r>
            <a:r>
              <a:rPr lang="ru-RU" sz="2800" dirty="0" smtClean="0">
                <a:solidFill>
                  <a:srgbClr val="202124"/>
                </a:solidFill>
                <a:latin typeface="Google Sans"/>
              </a:rPr>
              <a:t>АРАС.</a:t>
            </a:r>
            <a:endParaRPr lang="ru-RU" sz="2800" dirty="0">
              <a:solidFill>
                <a:srgbClr val="202124"/>
              </a:solidFill>
              <a:latin typeface="Google Sans"/>
            </a:endParaRPr>
          </a:p>
        </p:txBody>
      </p:sp>
    </p:spTree>
    <p:extLst>
      <p:ext uri="{BB962C8B-B14F-4D97-AF65-F5344CB8AC3E}">
        <p14:creationId xmlns:p14="http://schemas.microsoft.com/office/powerpoint/2010/main" val="3534905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C43AB088-9EC9-4B04-BC98-5A65D30F8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06892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0076CCA-B530-47CD-AE07-D5E0C4391FD6}"/>
              </a:ext>
            </a:extLst>
          </p:cNvPr>
          <p:cNvSpPr txBox="1"/>
          <p:nvPr/>
        </p:nvSpPr>
        <p:spPr>
          <a:xfrm>
            <a:off x="1319668" y="212875"/>
            <a:ext cx="5602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На первом этапе оценки КЦА </a:t>
            </a:r>
            <a:r>
              <a:rPr lang="ru-RU" b="1" i="1" dirty="0" smtClean="0">
                <a:solidFill>
                  <a:srgbClr val="C00000"/>
                </a:solidFill>
                <a:latin typeface="Trebuchet MS"/>
                <a:ea typeface="+mj-ea"/>
              </a:rPr>
              <a:t>оценочная </a:t>
            </a:r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группа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АРАС </a:t>
            </a:r>
            <a:r>
              <a:rPr lang="ru-RU" b="1" i="1" dirty="0" smtClean="0">
                <a:solidFill>
                  <a:srgbClr val="C00000"/>
                </a:solidFill>
                <a:latin typeface="Trebuchet MS"/>
                <a:ea typeface="+mj-ea"/>
              </a:rPr>
              <a:t>установила:</a:t>
            </a:r>
            <a:endParaRPr lang="ru-RU" b="1" i="1" dirty="0">
              <a:solidFill>
                <a:srgbClr val="C00000"/>
              </a:solidFill>
              <a:latin typeface="Trebuchet MS"/>
              <a:ea typeface="+mj-ea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90151E4E-7E3C-45CB-B1D0-F585C87E6AB7}"/>
              </a:ext>
            </a:extLst>
          </p:cNvPr>
          <p:cNvGrpSpPr/>
          <p:nvPr/>
        </p:nvGrpSpPr>
        <p:grpSpPr>
          <a:xfrm>
            <a:off x="321609" y="1149855"/>
            <a:ext cx="8534400" cy="5246985"/>
            <a:chOff x="5036739" y="1792417"/>
            <a:chExt cx="3344434" cy="1691864"/>
          </a:xfrm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xmlns="" id="{4D9C195E-5D93-4799-AF6E-C8E399017673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7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3CEBB624-909B-4277-BB0F-49346F0B1E2D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Окончательный результат паритетной оценки ожидается в начале июня 2021 г.</a:t>
              </a: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600" b="1" kern="1200" dirty="0" smtClean="0">
                  <a:solidFill>
                    <a:schemeClr val="tx1"/>
                  </a:solidFill>
                  <a:latin typeface="Times New Roman" pitchFamily="18" charset="0"/>
                  <a:ea typeface="+mn-ea"/>
                  <a:cs typeface="Times New Roman" pitchFamily="18" charset="0"/>
                </a:rPr>
                <a:t>Установлено несоответствия, касающиеся процедурных вопросов: </a:t>
              </a: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6634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A9844E48-E915-44F8-9405-7B4535C5A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98265"/>
            <a:ext cx="1236009" cy="88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2EBDB5A8-73A3-42BF-8121-3F9DC8171887}"/>
              </a:ext>
            </a:extLst>
          </p:cNvPr>
          <p:cNvGrpSpPr/>
          <p:nvPr/>
        </p:nvGrpSpPr>
        <p:grpSpPr>
          <a:xfrm>
            <a:off x="321609" y="981677"/>
            <a:ext cx="8534400" cy="5495324"/>
            <a:chOff x="5036739" y="1792417"/>
            <a:chExt cx="3344434" cy="1691864"/>
          </a:xfrm>
        </p:grpSpPr>
        <p:sp>
          <p:nvSpPr>
            <p:cNvPr id="5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88BF7A47-5588-46CB-A29C-88DD401DA018}"/>
                </a:ext>
              </a:extLst>
            </p:cNvPr>
            <p:cNvSpPr/>
            <p:nvPr/>
          </p:nvSpPr>
          <p:spPr>
            <a:xfrm>
              <a:off x="5036739" y="1792417"/>
              <a:ext cx="3344434" cy="1691864"/>
            </a:xfrm>
            <a:prstGeom prst="roundRect">
              <a:avLst/>
            </a:prstGeom>
            <a:solidFill>
              <a:srgbClr val="FFFFCC"/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6" name="Прямоугольник: скругленные углы 4">
              <a:extLst>
                <a:ext uri="{FF2B5EF4-FFF2-40B4-BE49-F238E27FC236}">
                  <a16:creationId xmlns:a16="http://schemas.microsoft.com/office/drawing/2014/main" xmlns="" id="{FB8F7D77-7D16-4CC2-B575-E770249216F6}"/>
                </a:ext>
              </a:extLst>
            </p:cNvPr>
            <p:cNvSpPr txBox="1"/>
            <p:nvPr/>
          </p:nvSpPr>
          <p:spPr>
            <a:xfrm>
              <a:off x="5119329" y="1951101"/>
              <a:ext cx="3179254" cy="1526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3600" b="1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625891" y="1267133"/>
            <a:ext cx="79258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b="1" dirty="0" smtClean="0"/>
              <a:t>Договора с ООС </a:t>
            </a:r>
            <a:r>
              <a:rPr lang="ru-RU" sz="1600" b="1" dirty="0"/>
              <a:t>не содержат следующей информации, как того требует стандарт ISO/IEC </a:t>
            </a:r>
            <a:r>
              <a:rPr lang="ru-RU" sz="1600" b="1" dirty="0"/>
              <a:t>17011- организовать  свидетельствование деятельности по оценке соответствия по запросу органа по аккредитации, договоренностей, обязывающих клиентов предоставлять по запросу доступ к группам оценки </a:t>
            </a:r>
            <a:r>
              <a:rPr lang="ru-RU" sz="1600" b="1" dirty="0" smtClean="0"/>
              <a:t>органа аккредитации для </a:t>
            </a:r>
            <a:r>
              <a:rPr lang="ru-RU" sz="1600" b="1" dirty="0"/>
              <a:t>оценки эффективности работы ООС при проведении мероприятий по оценке соответствия на объекте </a:t>
            </a:r>
            <a:r>
              <a:rPr lang="ru-RU" sz="1600" b="1" dirty="0" smtClean="0"/>
              <a:t>клиента;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Отсутствие формального документированного процесса определения этих критериев </a:t>
            </a:r>
            <a:r>
              <a:rPr lang="ru-RU" sz="1600" b="1" dirty="0" smtClean="0"/>
              <a:t>компетентности персонала КЦА;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В 2020 г. КЦА рекомендовала продлить аккредитацию Органа по сертификации продукции на 6 месяцев по сравнению с его обычным 4-летним циклом. КЦА не описала свой процесс продления </a:t>
            </a:r>
            <a:r>
              <a:rPr lang="ru-RU" sz="1600" b="1" dirty="0" smtClean="0"/>
              <a:t>аккредитации;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задержки в принятии решений в установленные сроки </a:t>
            </a:r>
            <a:r>
              <a:rPr lang="ru-RU" sz="1600" b="1" dirty="0"/>
              <a:t>по жалобам, поступившим в КЦА</a:t>
            </a:r>
            <a:r>
              <a:rPr lang="ru-RU" sz="1600" b="1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для испытательных и калибровочных лабораторий, аккредитованных в соответствии с ISO/IEC 17025, область применения, доступная на веб-сайте, не включает никаких ссылок на издание стандарта, в соответствии с которым аккредитованы </a:t>
            </a:r>
            <a:r>
              <a:rPr lang="ru-RU" sz="1600" b="1" dirty="0" smtClean="0"/>
              <a:t>лаборатории;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Согласно процедуре </a:t>
            </a:r>
            <a:r>
              <a:rPr lang="ru-RU" sz="1600" b="1" dirty="0" smtClean="0"/>
              <a:t>KЦA, </a:t>
            </a:r>
            <a:r>
              <a:rPr lang="ru-RU" sz="1600" b="1" dirty="0"/>
              <a:t>в ходе одной из переоценок Органа по сертификации продукции </a:t>
            </a:r>
            <a:r>
              <a:rPr lang="ru-RU" sz="1600" b="1" dirty="0" smtClean="0"/>
              <a:t>группой п оценке не </a:t>
            </a:r>
            <a:r>
              <a:rPr lang="ru-RU" sz="1600" b="1" dirty="0"/>
              <a:t>проведена </a:t>
            </a:r>
            <a:r>
              <a:rPr lang="ru-RU" sz="1600" b="1" dirty="0" smtClean="0"/>
              <a:t>свидетельская</a:t>
            </a:r>
            <a:endParaRPr lang="ru-RU" sz="1600" b="1" dirty="0"/>
          </a:p>
          <a:p>
            <a:pPr marL="285750" indent="-285750">
              <a:buFontTx/>
              <a:buChar char="-"/>
            </a:pPr>
            <a:r>
              <a:rPr lang="ru-RU" sz="1600" b="1" dirty="0" smtClean="0"/>
              <a:t>Оценка.</a:t>
            </a:r>
            <a:endParaRPr lang="ru-RU" sz="16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F62F2E6-90C9-47C3-90AD-21F6C5AF1814}"/>
              </a:ext>
            </a:extLst>
          </p:cNvPr>
          <p:cNvSpPr txBox="1"/>
          <p:nvPr/>
        </p:nvSpPr>
        <p:spPr>
          <a:xfrm>
            <a:off x="1255337" y="162745"/>
            <a:ext cx="6377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На первом этапе оценки КЦА вопросам аккредитации</a:t>
            </a:r>
          </a:p>
          <a:p>
            <a:pPr algn="ctr"/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rebuchet MS"/>
                <a:ea typeface="+mj-ea"/>
              </a:rPr>
              <a:t>ООС оценочная группа АРАС </a:t>
            </a:r>
            <a:r>
              <a:rPr lang="ru-RU" b="1" i="1" dirty="0">
                <a:solidFill>
                  <a:srgbClr val="C00000"/>
                </a:solidFill>
                <a:latin typeface="Trebuchet MS"/>
                <a:ea typeface="+mj-ea"/>
              </a:rPr>
              <a:t>установила, что:</a:t>
            </a:r>
          </a:p>
        </p:txBody>
      </p:sp>
    </p:spTree>
    <p:extLst>
      <p:ext uri="{BB962C8B-B14F-4D97-AF65-F5344CB8AC3E}">
        <p14:creationId xmlns:p14="http://schemas.microsoft.com/office/powerpoint/2010/main" val="1588104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D79C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4652</TotalTime>
  <Words>711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Эталон</dc:creator>
  <cp:lastModifiedBy>SM</cp:lastModifiedBy>
  <cp:revision>226</cp:revision>
  <dcterms:created xsi:type="dcterms:W3CDTF">2020-02-24T06:24:49Z</dcterms:created>
  <dcterms:modified xsi:type="dcterms:W3CDTF">2021-05-17T11:45:05Z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2019-06-21T00:00:00Z</vt:filetime>
  </property>
  <property fmtid="{D5CDD505-2E9C-101B-9397-08002B2CF9AE}" pid="3" name="Creator">
    <vt:lpwstr>Microsoft® PowerPoint® für Office 365</vt:lpwstr>
  </property>
  <property fmtid="{D5CDD505-2E9C-101B-9397-08002B2CF9AE}" pid="4" name="LastSaved">
    <vt:filetime>2020-02-24T00:00:00Z</vt:filetime>
  </property>
</Properties>
</file>